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1" r:id="rId3"/>
    <p:sldId id="293" r:id="rId4"/>
    <p:sldId id="304" r:id="rId5"/>
    <p:sldId id="295" r:id="rId6"/>
    <p:sldId id="303" r:id="rId7"/>
    <p:sldId id="257" r:id="rId8"/>
  </p:sldIdLst>
  <p:sldSz cx="20104100" cy="11309350"/>
  <p:notesSz cx="20104100" cy="113093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120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3" name="Tijdelijke aanduiding voor datum 2"/>
          <p:cNvSpPr txBox="1">
            <a:spLocks noGrp="1"/>
          </p:cNvSpPr>
          <p:nvPr>
            <p:ph type="dt" idx="1"/>
          </p:nvPr>
        </p:nvSpPr>
        <p:spPr>
          <a:xfrm>
            <a:off x="11387142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AEAB25F-C85A-4D02-BDEC-70082D2EDE1E}" type="datetime1">
              <a:rPr lang="nl-NL"/>
              <a:pPr lvl="0"/>
              <a:t>28-3-2019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Tijdelijke aanduiding voor notities 4"/>
          <p:cNvSpPr txBox="1">
            <a:spLocks noGrp="1"/>
          </p:cNvSpPr>
          <p:nvPr>
            <p:ph type="body" sz="quarter" idx="3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 txBox="1">
            <a:spLocks noGrp="1"/>
          </p:cNvSpPr>
          <p:nvPr>
            <p:ph type="ftr" sz="quarter" idx="4"/>
          </p:nvPr>
        </p:nvSpPr>
        <p:spPr>
          <a:xfrm>
            <a:off x="0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xfrm>
            <a:off x="11387142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11385E3-A991-4117-B1F4-5EEFC4A374AE}" type="slidenum"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6910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11385E3-A991-4117-B1F4-5EEFC4A374AE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7978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11385E3-A991-4117-B1F4-5EEFC4A374AE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7978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titel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3"/>
          <p:cNvSpPr/>
          <p:nvPr/>
        </p:nvSpPr>
        <p:spPr>
          <a:xfrm>
            <a:off x="1242002" y="0"/>
            <a:ext cx="8816480" cy="881792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37" b="0" i="0" u="none" strike="noStrike" kern="1200" cap="none" spc="0" baseline="0" dirty="0">
                <a:solidFill>
                  <a:srgbClr val="FFFFFF"/>
                </a:solidFill>
                <a:uFillTx/>
                <a:latin typeface="Arial"/>
              </a:rPr>
              <a:t>          </a:t>
            </a: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2513191"/>
            <a:ext cx="8811249" cy="5038590"/>
          </a:xfrm>
        </p:spPr>
        <p:txBody>
          <a:bodyPr lIns="381003" tIns="287999" rIns="381003" bIns="0"/>
          <a:lstStyle>
            <a:lvl1pPr>
              <a:lnSpc>
                <a:spcPts val="7035"/>
              </a:lnSpc>
              <a:defRPr sz="6599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4" name="Tijdelijke aanduiding voor datum 2"/>
          <p:cNvSpPr txBox="1">
            <a:spLocks noGrp="1"/>
          </p:cNvSpPr>
          <p:nvPr>
            <p:ph type="dt" sz="quarter" idx="7"/>
          </p:nvPr>
        </p:nvSpPr>
        <p:spPr>
          <a:xfrm>
            <a:off x="1246610" y="7576873"/>
            <a:ext cx="8817312" cy="1246702"/>
          </a:xfrm>
          <a:prstGeom prst="rect">
            <a:avLst/>
          </a:prstGeom>
          <a:noFill/>
          <a:ln>
            <a:noFill/>
          </a:ln>
        </p:spPr>
        <p:txBody>
          <a:bodyPr vert="horz" wrap="square" lIns="359999" tIns="0" rIns="0" bIns="251999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4177" b="0" i="0" u="none" strike="noStrike" kern="1200" cap="none" spc="0" baseline="0">
                <a:solidFill>
                  <a:srgbClr val="8B4FA8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367CF70D-CD30-480D-AC6F-216F0AEEA24A}" type="datetime3">
              <a:rPr lang="nl-NL"/>
              <a:pPr lvl="0"/>
              <a:t>28/3/19</a:t>
            </a:fld>
            <a:endParaRPr lang="mr-IN"/>
          </a:p>
        </p:txBody>
      </p:sp>
      <p:pic>
        <p:nvPicPr>
          <p:cNvPr id="5" name="Afbeelding 2" title="Logo1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610" y="0"/>
            <a:ext cx="8000003" cy="22857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5" title="Bedrijfstak">
            <a:extLst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6485" y="8823740"/>
            <a:ext cx="11307141" cy="25128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2397303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4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8506964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1246702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1314580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6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6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1372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7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0668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4161191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11311786" cy="20778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26374"/>
            <a:ext cx="17602958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4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50922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96945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1 content en 2x fig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379542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3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4052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5331" y="5005032"/>
            <a:ext cx="5453435" cy="5047725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6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0536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eindslide">
    <p:bg>
      <p:bgPr>
        <a:solidFill>
          <a:srgbClr val="E30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246610" y="1246702"/>
            <a:ext cx="8805434" cy="8806056"/>
          </a:xfrm>
          <a:solidFill>
            <a:srgbClr val="FFFFFF"/>
          </a:solidFill>
        </p:spPr>
        <p:txBody>
          <a:bodyPr lIns="381003" tIns="381003" rIns="381003" bIns="381003" anchor="ctr" anchorCtr="1"/>
          <a:lstStyle>
            <a:lvl1pPr marL="0" indent="0" algn="ctr" defTabSz="1005199">
              <a:buNone/>
              <a:defRPr sz="6599">
                <a:solidFill>
                  <a:srgbClr val="E30613"/>
                </a:solidFill>
              </a:defRPr>
            </a:lvl1pPr>
          </a:lstStyle>
          <a:p>
            <a:pPr lvl="0"/>
            <a:r>
              <a:rPr lang="nl-NL"/>
              <a:t>Klik hier om een afsluittekst te plaatsen</a:t>
            </a:r>
          </a:p>
        </p:txBody>
      </p:sp>
      <p:pic>
        <p:nvPicPr>
          <p:cNvPr id="3" name="Afbeelding 1" title="Eindlogo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216" y="10057988"/>
            <a:ext cx="10067882" cy="12585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02628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schutblad kader link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8"/>
          <p:cNvSpPr/>
          <p:nvPr/>
        </p:nvSpPr>
        <p:spPr>
          <a:xfrm>
            <a:off x="1245595" y="1245595"/>
            <a:ext cx="5032802" cy="503280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5032839" cy="5033205"/>
          </a:xfrm>
        </p:spPr>
        <p:txBody>
          <a:bodyPr lIns="381003" tIns="1367997" rIns="381003" bIns="381003"/>
          <a:lstStyle>
            <a:lvl1pPr>
              <a:defRPr sz="5277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4" name="Rechthoek 123"/>
          <p:cNvSpPr/>
          <p:nvPr/>
        </p:nvSpPr>
        <p:spPr>
          <a:xfrm>
            <a:off x="1240246" y="10060146"/>
            <a:ext cx="5011195" cy="124919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" name="Afbeelding 2" title="Logo1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823" y="1266489"/>
            <a:ext cx="5051575" cy="143585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4" title="Schutblad">
            <a:extLst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706" y="1006165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04071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1 kolom met titel (1 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8604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(meerdere rege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3759884"/>
            <a:ext cx="11318452" cy="5857509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186015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wat langere titel te maken die over meerdere </a:t>
            </a:r>
            <a:br>
              <a:rPr lang="nl-NL"/>
            </a:br>
            <a:r>
              <a:rPr lang="nl-NL"/>
              <a:t>regels valt.</a:t>
            </a:r>
          </a:p>
        </p:txBody>
      </p:sp>
    </p:spTree>
    <p:extLst>
      <p:ext uri="{BB962C8B-B14F-4D97-AF65-F5344CB8AC3E}">
        <p14:creationId xmlns:p14="http://schemas.microsoft.com/office/powerpoint/2010/main" val="397207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en kleur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825221" cy="3126644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6242736"/>
            <a:ext cx="3797439" cy="3799469"/>
          </a:xfrm>
          <a:solidFill>
            <a:srgbClr val="E30613"/>
          </a:solidFill>
        </p:spPr>
        <p:txBody>
          <a:bodyPr lIns="381003" tIns="381003" rIns="381003" bIns="381003"/>
          <a:lstStyle>
            <a:lvl1pPr marL="0" indent="0">
              <a:buNone/>
              <a:defRPr sz="3298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  <p:sp>
        <p:nvSpPr>
          <p:cNvPr id="5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>
            <a:lvl1pPr marL="0" indent="0">
              <a:buNone/>
              <a:defRPr sz="4705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</p:spTree>
    <p:extLst>
      <p:ext uri="{BB962C8B-B14F-4D97-AF65-F5344CB8AC3E}">
        <p14:creationId xmlns:p14="http://schemas.microsoft.com/office/powerpoint/2010/main" val="102969037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25221" cy="7527697"/>
          </a:xfrm>
        </p:spPr>
        <p:txBody>
          <a:bodyPr rIns="107999"/>
          <a:lstStyle>
            <a:lvl1pPr marL="457163" indent="-457163">
              <a:defRPr/>
            </a:lvl1pPr>
            <a:lvl2pPr marL="2514600" lvl="2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2pPr>
            <a:lvl3pPr marL="2514600" lvl="3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3pPr>
            <a:lvl4pPr marL="2514600" lvl="4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4pPr>
            <a:lvl5pPr marL="2514600" lvl="5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2"/>
            <a:r>
              <a:rPr lang="nl-NL"/>
              <a:t>Tweede niveau</a:t>
            </a:r>
          </a:p>
          <a:p>
            <a:pPr lvl="3"/>
            <a:r>
              <a:rPr lang="nl-NL"/>
              <a:t>Derde niveau</a:t>
            </a:r>
          </a:p>
          <a:p>
            <a:pPr lvl="4"/>
            <a:r>
              <a:rPr lang="nl-NL"/>
              <a:t>Vierde niveau</a:t>
            </a:r>
          </a:p>
          <a:p>
            <a:pPr lvl="5"/>
            <a:r>
              <a:rPr lang="nl-NL"/>
              <a:t>Vijfde niveau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1326361" y="2564635"/>
            <a:ext cx="7527167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76927884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figuur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 sz="3298">
                <a:solidFill>
                  <a:srgbClr val="7F7F7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nl-NL"/>
              <a:t>Klik hier voor het plaatsen van een figuur, afbeelding, tabel, etc…</a:t>
            </a:r>
          </a:p>
        </p:txBody>
      </p:sp>
    </p:spTree>
    <p:extLst>
      <p:ext uri="{BB962C8B-B14F-4D97-AF65-F5344CB8AC3E}">
        <p14:creationId xmlns:p14="http://schemas.microsoft.com/office/powerpoint/2010/main" val="1450736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402552268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17602958" cy="8806056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147587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 txBox="1">
            <a:spLocks noGrp="1"/>
          </p:cNvSpPr>
          <p:nvPr>
            <p:ph type="body" idx="1"/>
          </p:nvPr>
        </p:nvSpPr>
        <p:spPr>
          <a:xfrm>
            <a:off x="1246610" y="2513191"/>
            <a:ext cx="11358027" cy="75276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titel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595049" cy="8311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pic>
        <p:nvPicPr>
          <p:cNvPr id="4" name="Afbeelding 4" title="Logo1">
            <a:extLst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565063" y="0"/>
            <a:ext cx="7538094" cy="12564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Afbeelding 6" title="Bedrijfstak">
            <a:extLst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46610" y="1005641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marL="0" marR="0" lvl="0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l-NL" sz="4705" b="0" i="0" u="none" strike="noStrike" kern="0" cap="none" spc="0" baseline="0">
          <a:solidFill>
            <a:srgbClr val="8B4FA8"/>
          </a:solidFill>
          <a:uFillTx/>
          <a:latin typeface="Arial"/>
        </a:defRPr>
      </a:lvl1pPr>
    </p:titleStyle>
    <p:bodyStyle>
      <a:lvl1pPr marL="502599" marR="0" lvl="0" indent="-502599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 pitchFamily="34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1pPr>
      <a:lvl2pPr marL="453990" marR="0" lvl="1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2pPr>
      <a:lvl3pPr marL="1033381" marR="0" lvl="2" indent="-438116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3pPr>
      <a:lvl4pPr marL="1520711" marR="0" lvl="3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4pPr>
      <a:lvl5pPr marL="2006449" marR="0" lvl="4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br>
              <a:rPr lang="nl-NL" dirty="0"/>
            </a:br>
            <a:r>
              <a:rPr lang="nl-NL" dirty="0"/>
              <a:t>Paragraaf 3.1</a:t>
            </a:r>
            <a:br>
              <a:rPr lang="nl-NL" dirty="0"/>
            </a:br>
            <a:br>
              <a:rPr lang="nl-NL" dirty="0"/>
            </a:br>
            <a:r>
              <a:rPr lang="nl-NL" dirty="0"/>
              <a:t>Industrie en samenleving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In deze presentatie leer je: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17599145" cy="4949537"/>
          </a:xfrm>
        </p:spPr>
        <p:txBody>
          <a:bodyPr/>
          <a:lstStyle/>
          <a:p>
            <a:pPr marL="342900" lvl="0" indent="-342900"/>
            <a:r>
              <a:rPr lang="nl-NL" dirty="0"/>
              <a:t>hoe en waardoor de productie toenam</a:t>
            </a:r>
          </a:p>
          <a:p>
            <a:pPr marL="342900" lvl="0" indent="-342900"/>
            <a:endParaRPr lang="nl-NL" dirty="0"/>
          </a:p>
          <a:p>
            <a:pPr marL="342900" lvl="0" indent="-342900"/>
            <a:r>
              <a:rPr lang="nl-NL" dirty="0"/>
              <a:t>wat vanaf 1870 veranderde in de industrie</a:t>
            </a:r>
          </a:p>
          <a:p>
            <a:pPr marL="342900" lvl="0" indent="-342900"/>
            <a:endParaRPr lang="nl-NL" dirty="0"/>
          </a:p>
          <a:p>
            <a:pPr marL="342900" lvl="0" indent="-342900"/>
            <a:r>
              <a:rPr lang="nl-NL" dirty="0"/>
              <a:t>wat veranderde in de samenleving</a:t>
            </a:r>
          </a:p>
          <a:p>
            <a:pPr marL="342900" lvl="0" indent="-342900"/>
            <a:endParaRPr lang="nl-NL" dirty="0"/>
          </a:p>
          <a:p>
            <a:pPr marL="342900" lvl="0" indent="-342900"/>
            <a:r>
              <a:rPr lang="nl-NL" dirty="0"/>
              <a:t>wat veranderde in de verhouding tussen werkgevers en werknemers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33D8359-96F8-4380-9179-202FB590C65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6610" y="7900736"/>
            <a:ext cx="17599145" cy="2141469"/>
          </a:xfrm>
          <a:solidFill>
            <a:srgbClr val="FF0000"/>
          </a:solidFill>
        </p:spPr>
        <p:txBody>
          <a:bodyPr/>
          <a:lstStyle/>
          <a:p>
            <a:pPr marL="0" lvl="0" indent="0">
              <a:buNone/>
            </a:pPr>
            <a:r>
              <a:rPr lang="nl-NL" b="1" dirty="0">
                <a:solidFill>
                  <a:srgbClr val="FFFFFF"/>
                </a:solidFill>
              </a:rPr>
              <a:t>Kenmerkend aspect: </a:t>
            </a:r>
            <a:r>
              <a:rPr lang="nl-NL" dirty="0">
                <a:solidFill>
                  <a:srgbClr val="FFFFFF"/>
                </a:solidFill>
              </a:rPr>
              <a:t>de industri</a:t>
            </a:r>
            <a:r>
              <a:rPr lang="nl-N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ële revolutie en de opkomst van emancipatiebewegingen </a:t>
            </a:r>
            <a:endParaRPr lang="nl-NL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Meer productie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1" y="2513191"/>
            <a:ext cx="8436652" cy="7527697"/>
          </a:xfrm>
        </p:spPr>
        <p:txBody>
          <a:bodyPr/>
          <a:lstStyle/>
          <a:p>
            <a:pPr marL="0" lvl="0">
              <a:lnSpc>
                <a:spcPct val="90000"/>
              </a:lnSpc>
              <a:buNone/>
            </a:pPr>
            <a:r>
              <a:rPr lang="nl-NL" dirty="0"/>
              <a:t>Door de toepassing van stoommachines nam de productie van de Britse </a:t>
            </a:r>
            <a:r>
              <a:rPr lang="nl-NL" dirty="0">
                <a:solidFill>
                  <a:srgbClr val="FF0000"/>
                </a:solidFill>
              </a:rPr>
              <a:t>industrie</a:t>
            </a:r>
            <a:r>
              <a:rPr lang="nl-NL" dirty="0"/>
              <a:t> sterk toe. In de 19e eeuw werd veel handarbeid vervangen door machines. Dat was een ingrijpende verandering van </a:t>
            </a:r>
            <a:r>
              <a:rPr lang="nl-NL" dirty="0" err="1"/>
              <a:t>productie-methoden</a:t>
            </a:r>
            <a:r>
              <a:rPr lang="nl-NL" dirty="0"/>
              <a:t>, die de </a:t>
            </a:r>
            <a:r>
              <a:rPr lang="nl-NL" dirty="0">
                <a:solidFill>
                  <a:srgbClr val="FF0000"/>
                </a:solidFill>
              </a:rPr>
              <a:t>industriële revolutie </a:t>
            </a:r>
            <a:r>
              <a:rPr lang="nl-NL" dirty="0"/>
              <a:t>wordt genoemd.</a:t>
            </a:r>
          </a:p>
          <a:p>
            <a:pPr marL="0" lvl="0">
              <a:lnSpc>
                <a:spcPct val="90000"/>
              </a:lnSpc>
              <a:buNone/>
            </a:pPr>
            <a:endParaRPr lang="nl-NL" dirty="0"/>
          </a:p>
          <a:p>
            <a:pPr marL="0" lvl="0">
              <a:lnSpc>
                <a:spcPct val="90000"/>
              </a:lnSpc>
              <a:buNone/>
            </a:pPr>
            <a:r>
              <a:rPr lang="nl-NL" dirty="0"/>
              <a:t>Er ontstonden veel nieuwe producten zoals telefoons, plastic en margarine.</a:t>
            </a:r>
          </a:p>
          <a:p>
            <a:pPr marL="0" lvl="0">
              <a:lnSpc>
                <a:spcPct val="90000"/>
              </a:lnSpc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>
              <a:lnSpc>
                <a:spcPct val="90000"/>
              </a:lnSpc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 industriële revolutie is een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kenmerkend aspect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van de tijd van burgers en stoommachines.</a:t>
            </a:r>
          </a:p>
          <a:p>
            <a:pPr marL="0" lvl="0">
              <a:lnSpc>
                <a:spcPct val="90000"/>
              </a:lnSpc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/>
          <a:p>
            <a:pPr>
              <a:buNone/>
            </a:pPr>
            <a:r>
              <a:rPr lang="nl-NL" b="1" dirty="0">
                <a:solidFill>
                  <a:srgbClr val="FFFFFF"/>
                </a:solidFill>
              </a:rPr>
              <a:t>industrie: </a:t>
            </a:r>
            <a:r>
              <a:rPr lang="nl-NL" dirty="0">
                <a:solidFill>
                  <a:srgbClr val="FFFFFF"/>
                </a:solidFill>
              </a:rPr>
              <a:t>productie in fabrieken</a:t>
            </a:r>
          </a:p>
          <a:p>
            <a:pPr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>
              <a:buNone/>
            </a:pPr>
            <a:r>
              <a:rPr lang="nl-NL" b="1" dirty="0">
                <a:solidFill>
                  <a:srgbClr val="FFFFFF"/>
                </a:solidFill>
              </a:rPr>
              <a:t>industri</a:t>
            </a:r>
            <a:r>
              <a:rPr lang="nl-NL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ële revolutie</a:t>
            </a:r>
            <a:r>
              <a:rPr lang="nl-NL" b="1" dirty="0">
                <a:solidFill>
                  <a:srgbClr val="FFFFFF"/>
                </a:solidFill>
              </a:rPr>
              <a:t>: </a:t>
            </a:r>
            <a:r>
              <a:rPr lang="nl-NL" dirty="0">
                <a:solidFill>
                  <a:srgbClr val="FFFFFF"/>
                </a:solidFill>
              </a:rPr>
              <a:t>ingrijpende veranderingen in de productiemethoden, waarbij handarbeid wordt vervangen door machines</a:t>
            </a:r>
          </a:p>
          <a:p>
            <a:pPr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lvl="0"/>
            <a:endParaRPr lang="nl-NL" dirty="0">
              <a:solidFill>
                <a:srgbClr val="FFFFFF"/>
              </a:solidFill>
            </a:endParaRPr>
          </a:p>
          <a:p>
            <a:pPr marL="0" lvl="0" indent="0"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marL="0" lvl="0" indent="0"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lvl="0">
              <a:buNone/>
            </a:pPr>
            <a:endParaRPr lang="nl-NL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Meer productie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436652" cy="7527697"/>
          </a:xfrm>
        </p:spPr>
        <p:txBody>
          <a:bodyPr/>
          <a:lstStyle/>
          <a:p>
            <a:pPr marL="0" lvl="0" indent="0">
              <a:buNone/>
            </a:pPr>
            <a:r>
              <a:rPr lang="nl-NL" dirty="0"/>
              <a:t>Na 1850 was er ook in andere westerse landen en Japan </a:t>
            </a:r>
            <a:r>
              <a:rPr lang="nl-NL" dirty="0">
                <a:solidFill>
                  <a:srgbClr val="FF0000"/>
                </a:solidFill>
              </a:rPr>
              <a:t>industrialisatie</a:t>
            </a:r>
            <a:r>
              <a:rPr lang="nl-NL" dirty="0"/>
              <a:t>: uitbreiding van de industrie. In Nederland ontstond industrie in Holland, maar ook in Tilburg en Twente. 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Vanaf 1870 versnelde de industrialisatie. Naast steenkool kwam aardolie op als energiebron. Er ontstonden nieuwe soorten</a:t>
            </a:r>
          </a:p>
          <a:p>
            <a:pPr marL="0" lvl="0" indent="0">
              <a:buNone/>
            </a:pPr>
            <a:r>
              <a:rPr lang="nl-NL" dirty="0"/>
              <a:t>industrie en nieuwe producten. Ook het transport veranderde door de komst van spoorlijnen en stoomschepen.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31D35D8-765D-41DE-98B9-CA7C135BF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955" y="2514518"/>
            <a:ext cx="8516533" cy="52696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r>
              <a:rPr lang="nl-NL" dirty="0"/>
              <a:t>Arbeiders aan weefmachines (Enschede, omstreeks 1895).</a:t>
            </a:r>
            <a:endParaRPr lang="nl-NL" dirty="0">
              <a:solidFill>
                <a:srgbClr val="00B050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294323D-DA90-4720-A7B1-31807D5B7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063" y="2077836"/>
            <a:ext cx="10803974" cy="79848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De industri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ële samenleving</a:t>
            </a:r>
            <a:endParaRPr lang="nl-NL" dirty="0"/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436652" cy="752769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nl-NL" dirty="0"/>
              <a:t>In de </a:t>
            </a:r>
            <a:r>
              <a:rPr lang="nl-NL" dirty="0">
                <a:solidFill>
                  <a:srgbClr val="FF0000"/>
                </a:solidFill>
              </a:rPr>
              <a:t>moderne</a:t>
            </a: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tijd </a:t>
            </a:r>
            <a:r>
              <a:rPr lang="nl-NL" dirty="0"/>
              <a:t>groeide de bevolking. Veel mensen gingen in steden wonen, omdat daar werk was, bijvoorbeeld in fabrieken. Hierdoor groeiden de steden snel.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Meer dan de helft van de bevolking werkte in twee </a:t>
            </a:r>
            <a:r>
              <a:rPr lang="nl-NL" dirty="0">
                <a:solidFill>
                  <a:srgbClr val="FF0000"/>
                </a:solidFill>
              </a:rPr>
              <a:t>sectoren</a:t>
            </a:r>
            <a:r>
              <a:rPr lang="nl-NL" dirty="0"/>
              <a:t>: de industrie- en de dienstensector. Zo ontstond de </a:t>
            </a: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industriële samenleving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in Groot-Brittannië. </a:t>
            </a:r>
          </a:p>
          <a:p>
            <a:pPr marL="0" lv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nl-NL" dirty="0"/>
          </a:p>
        </p:txBody>
      </p:sp>
      <p:sp>
        <p:nvSpPr>
          <p:cNvPr id="4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/>
          <a:p>
            <a:pPr>
              <a:buNone/>
            </a:pPr>
            <a:r>
              <a:rPr lang="nl-NL" b="1" dirty="0">
                <a:solidFill>
                  <a:srgbClr val="FFFFFF"/>
                </a:solidFill>
              </a:rPr>
              <a:t>moderne tijd: </a:t>
            </a:r>
            <a:r>
              <a:rPr lang="nl-NL" dirty="0">
                <a:solidFill>
                  <a:srgbClr val="FFFFFF"/>
                </a:solidFill>
              </a:rPr>
              <a:t>vijfde periode (1800-heden)</a:t>
            </a:r>
          </a:p>
          <a:p>
            <a:pPr>
              <a:buNone/>
            </a:pPr>
            <a:endParaRPr lang="nl-NL" dirty="0">
              <a:solidFill>
                <a:srgbClr val="FFFFFF"/>
              </a:solidFill>
            </a:endParaRPr>
          </a:p>
          <a:p>
            <a:pPr>
              <a:buNone/>
            </a:pPr>
            <a:r>
              <a:rPr lang="nl-NL" b="1" dirty="0">
                <a:solidFill>
                  <a:srgbClr val="FFFFFF"/>
                </a:solidFill>
              </a:rPr>
              <a:t>sector: </a:t>
            </a:r>
            <a:r>
              <a:rPr lang="nl-NL" dirty="0">
                <a:solidFill>
                  <a:srgbClr val="FFFFFF"/>
                </a:solidFill>
              </a:rPr>
              <a:t>deel van de economie, zoals de landbouwsector, industriesector en dienstensector</a:t>
            </a:r>
          </a:p>
          <a:p>
            <a:pPr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>
              <a:buNone/>
            </a:pPr>
            <a:r>
              <a:rPr lang="nl-NL" b="1" dirty="0">
                <a:solidFill>
                  <a:srgbClr val="FFFFFF"/>
                </a:solidFill>
              </a:rPr>
              <a:t>industri</a:t>
            </a:r>
            <a:r>
              <a:rPr lang="nl-NL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ële samenleving</a:t>
            </a:r>
            <a:r>
              <a:rPr lang="nl-NL" b="1" dirty="0">
                <a:solidFill>
                  <a:srgbClr val="FFFFFF"/>
                </a:solidFill>
              </a:rPr>
              <a:t>: </a:t>
            </a:r>
            <a:r>
              <a:rPr lang="nl-NL" dirty="0">
                <a:solidFill>
                  <a:srgbClr val="FFFFFF"/>
                </a:solidFill>
              </a:rPr>
              <a:t>samenleving waarin meer dan de helft van de bevolking in steden woont en de meeste mensen werken in industrie en diensten</a:t>
            </a:r>
            <a:endParaRPr lang="nl-NL" b="1" dirty="0">
              <a:solidFill>
                <a:srgbClr val="FFFFFF"/>
              </a:solidFill>
            </a:endParaRPr>
          </a:p>
          <a:p>
            <a:pPr marL="0" lvl="0" indent="0"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lvl="0">
              <a:buNone/>
            </a:pPr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228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Arbeiders in actie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436652" cy="752769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dirty="0"/>
              <a:t>De 19e eeuw heet de </a:t>
            </a:r>
            <a:r>
              <a:rPr lang="nl-NL" dirty="0">
                <a:solidFill>
                  <a:srgbClr val="FF0000"/>
                </a:solidFill>
              </a:rPr>
              <a:t>tijd van burgers en stoommachines</a:t>
            </a:r>
            <a:r>
              <a:rPr lang="nl-NL" dirty="0"/>
              <a:t>. Veel rijke burgers waren ondernemer, ze hadden een bedrijf en mensen in dienst. </a:t>
            </a:r>
            <a:r>
              <a:rPr lang="nl-NL" dirty="0">
                <a:solidFill>
                  <a:schemeClr val="tx1"/>
                </a:solidFill>
              </a:rPr>
              <a:t>De relatie tussen werkgevers en werknemers was vaak onpersoonlijk. 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Arbeiders kwamen met </a:t>
            </a:r>
            <a:r>
              <a:rPr lang="nl-NL" dirty="0">
                <a:solidFill>
                  <a:srgbClr val="FF0000"/>
                </a:solidFill>
              </a:rPr>
              <a:t>vakbonden</a:t>
            </a:r>
            <a:r>
              <a:rPr lang="nl-NL" dirty="0"/>
              <a:t> voor zichzelf op. Ze onderhandelden over lonen en staakten soms.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De industriële revolutie en de opkomst van emancipatiebewegingen is een </a:t>
            </a:r>
            <a:r>
              <a:rPr lang="nl-NL" b="1" dirty="0"/>
              <a:t>kenmerkend aspect </a:t>
            </a:r>
            <a:r>
              <a:rPr lang="nl-NL" dirty="0"/>
              <a:t>van de tijd van burgers en stoommachines.</a:t>
            </a:r>
          </a:p>
        </p:txBody>
      </p:sp>
      <p:sp>
        <p:nvSpPr>
          <p:cNvPr id="4" name="Tijdelijke aanduiding voor tekst 4">
            <a:extLst>
              <a:ext uri="{FF2B5EF4-FFF2-40B4-BE49-F238E27FC236}">
                <a16:creationId xmlns:a16="http://schemas.microsoft.com/office/drawing/2014/main" id="{2834DFB5-5763-4824-AA31-391AC35A54C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/>
          <a:p>
            <a:pPr marL="446088" lvl="0" indent="-446088">
              <a:buNone/>
            </a:pPr>
            <a:r>
              <a:rPr lang="nl-NL" b="1" dirty="0">
                <a:solidFill>
                  <a:srgbClr val="FFFFFF"/>
                </a:solidFill>
              </a:rPr>
              <a:t>tijd van burgers en </a:t>
            </a:r>
            <a:r>
              <a:rPr lang="nl-NL" b="1" dirty="0" err="1">
                <a:solidFill>
                  <a:srgbClr val="FFFFFF"/>
                </a:solidFill>
              </a:rPr>
              <a:t>stoom-machines</a:t>
            </a:r>
            <a:r>
              <a:rPr lang="nl-NL" b="1" dirty="0">
                <a:solidFill>
                  <a:srgbClr val="FFFFFF"/>
                </a:solidFill>
              </a:rPr>
              <a:t>: </a:t>
            </a:r>
            <a:r>
              <a:rPr lang="nl-NL" dirty="0">
                <a:solidFill>
                  <a:srgbClr val="FFFFFF"/>
                </a:solidFill>
              </a:rPr>
              <a:t>achtste tijdvak (1800-1900)</a:t>
            </a:r>
          </a:p>
          <a:p>
            <a:pPr marL="446088" lvl="0" indent="-446088"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marL="446088" lvl="0" indent="-446088"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marL="446088" lvl="0" indent="-446088">
              <a:buNone/>
            </a:pPr>
            <a:endParaRPr lang="nl-NL" b="1" dirty="0">
              <a:solidFill>
                <a:srgbClr val="FFFFFF"/>
              </a:solidFill>
            </a:endParaRPr>
          </a:p>
          <a:p>
            <a:pPr marL="446088" lvl="0" indent="-446088">
              <a:buNone/>
            </a:pPr>
            <a:r>
              <a:rPr lang="nl-NL" b="1" dirty="0">
                <a:solidFill>
                  <a:srgbClr val="FFFFFF"/>
                </a:solidFill>
              </a:rPr>
              <a:t>vakbond: </a:t>
            </a:r>
            <a:r>
              <a:rPr lang="nl-NL" dirty="0">
                <a:solidFill>
                  <a:srgbClr val="FFFFFF"/>
                </a:solidFill>
              </a:rPr>
              <a:t>organisatie van werknemers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 sectie content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Noordhoff_Basis</Template>
  <TotalTime>1190</TotalTime>
  <Words>410</Words>
  <Application>Microsoft Office PowerPoint</Application>
  <PresentationFormat>Aangepast</PresentationFormat>
  <Paragraphs>50</Paragraphs>
  <Slides>7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.AppleSystemUIFont</vt:lpstr>
      <vt:lpstr>Arial</vt:lpstr>
      <vt:lpstr>Calibri</vt:lpstr>
      <vt:lpstr>3 sectie content</vt:lpstr>
      <vt:lpstr> Paragraaf 3.1  Industrie en samenleving</vt:lpstr>
      <vt:lpstr>In deze presentatie leer je:</vt:lpstr>
      <vt:lpstr>Meer productie</vt:lpstr>
      <vt:lpstr>Meer productie</vt:lpstr>
      <vt:lpstr>Arbeiders aan weefmachines (Enschede, omstreeks 1895).</vt:lpstr>
      <vt:lpstr>De industriële samenleving</vt:lpstr>
      <vt:lpstr>Arbeiders in actie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mt</dc:title>
  <dc:creator>Smit, Wietske</dc:creator>
  <cp:lastModifiedBy>Henk Botter</cp:lastModifiedBy>
  <cp:revision>124</cp:revision>
  <dcterms:created xsi:type="dcterms:W3CDTF">2017-10-11T07:53:32Z</dcterms:created>
  <dcterms:modified xsi:type="dcterms:W3CDTF">2019-03-28T09:49:12Z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2017-07-13T00:00:00Z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2017-07-17T00:00:00Z</vt:filetime>
  </property>
</Properties>
</file>